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7" d="100"/>
          <a:sy n="77" d="100"/>
        </p:scale>
        <p:origin x="129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12/25/2021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0913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Cleiton Otavio da Exaltação Rocha</a:t>
            </a:r>
          </a:p>
          <a:p>
            <a:r>
              <a:rPr lang="en-US" dirty="0">
                <a:solidFill>
                  <a:schemeClr val="bg2"/>
                </a:solidFill>
                <a:latin typeface="Abadi" panose="020B0604020104020204" pitchFamily="34" charset="0"/>
                <a:ea typeface="SF Pro" pitchFamily="2" charset="0"/>
                <a:cs typeface="SF Pro" pitchFamily="2" charset="0"/>
              </a:rPr>
              <a:t>25/12/2021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5325989" cy="4351338"/>
          </a:xfrm>
          <a:prstGeom prst="rect">
            <a:avLst/>
          </a:prstGeom>
        </p:spPr>
        <p:txBody>
          <a:bodyPr/>
          <a:lstStyle/>
          <a:p>
            <a:pPr algn="just"/>
            <a:r>
              <a:rPr lang="en-US" sz="2200" dirty="0">
                <a:solidFill>
                  <a:schemeClr val="accent3">
                    <a:lumMod val="25000"/>
                  </a:schemeClr>
                </a:solidFill>
                <a:latin typeface="Abadi" panose="020B0604020104020204" pitchFamily="34" charset="0"/>
              </a:rPr>
              <a:t>The first step is to load the data using the Pandas '</a:t>
            </a:r>
            <a:r>
              <a:rPr lang="en-US" sz="2200" dirty="0" err="1">
                <a:solidFill>
                  <a:schemeClr val="accent3">
                    <a:lumMod val="25000"/>
                  </a:schemeClr>
                </a:solidFill>
                <a:latin typeface="Abadi" panose="020B0604020104020204" pitchFamily="34" charset="0"/>
              </a:rPr>
              <a:t>read_csv</a:t>
            </a:r>
            <a:r>
              <a:rPr lang="en-US" sz="2200" dirty="0">
                <a:solidFill>
                  <a:schemeClr val="accent3">
                    <a:lumMod val="25000"/>
                  </a:schemeClr>
                </a:solidFill>
                <a:latin typeface="Abadi" panose="020B0604020104020204" pitchFamily="34" charset="0"/>
              </a:rPr>
              <a:t>' function. After that, some information is extracted from the dataset, namely: 1) the percentage of missing values in each column was calculated. 2) the number of launches at each site was calculated 3) the number and occurrence of the mission result by orbit type was calculated and 4) a landing result label was created in the 'Result' column</a:t>
            </a:r>
          </a:p>
          <a:p>
            <a:r>
              <a:rPr lang="en-US" sz="2200" dirty="0">
                <a:solidFill>
                  <a:schemeClr val="accent3">
                    <a:lumMod val="25000"/>
                  </a:schemeClr>
                </a:solidFill>
                <a:latin typeface="Abadi" panose="020B0604020104020204" pitchFamily="34" charset="0"/>
              </a:rPr>
              <a:t>https://github.com/CleitonOERocha/IBM_DS_Final_Project/blob/main/labs-jupyter-spacex-Data%20wrangling.ipynb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tângulo 5">
            <a:extLst>
              <a:ext uri="{FF2B5EF4-FFF2-40B4-BE49-F238E27FC236}">
                <a16:creationId xmlns:a16="http://schemas.microsoft.com/office/drawing/2014/main" id="{F6FEA5DE-E5EA-49E5-B632-B8974326BDFC}"/>
              </a:ext>
            </a:extLst>
          </p:cNvPr>
          <p:cNvSpPr/>
          <p:nvPr/>
        </p:nvSpPr>
        <p:spPr>
          <a:xfrm>
            <a:off x="6322518" y="1674235"/>
            <a:ext cx="5325989" cy="1340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df</a:t>
            </a:r>
            <a:r>
              <a:rPr lang="pt-BR" dirty="0"/>
              <a:t>=</a:t>
            </a:r>
            <a:r>
              <a:rPr lang="pt-BR" dirty="0" err="1"/>
              <a:t>pd.read_csv</a:t>
            </a:r>
            <a:r>
              <a:rPr lang="pt-BR" dirty="0"/>
              <a:t>("https://cf-courses-data.s3.us.cloud-object-storage.appdomain.cloud/IBM-DS0321EN-SkillsNetwork/</a:t>
            </a:r>
            <a:r>
              <a:rPr lang="pt-BR" dirty="0" err="1"/>
              <a:t>datasets</a:t>
            </a:r>
            <a:r>
              <a:rPr lang="pt-BR" dirty="0"/>
              <a:t>/dataset_part_1.csv")</a:t>
            </a:r>
          </a:p>
        </p:txBody>
      </p:sp>
      <p:sp>
        <p:nvSpPr>
          <p:cNvPr id="7" name="Retângulo 6">
            <a:extLst>
              <a:ext uri="{FF2B5EF4-FFF2-40B4-BE49-F238E27FC236}">
                <a16:creationId xmlns:a16="http://schemas.microsoft.com/office/drawing/2014/main" id="{7437AAF4-635F-40BA-BE7B-F54873E958F3}"/>
              </a:ext>
            </a:extLst>
          </p:cNvPr>
          <p:cNvSpPr/>
          <p:nvPr/>
        </p:nvSpPr>
        <p:spPr>
          <a:xfrm>
            <a:off x="6322517" y="3179762"/>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NA </a:t>
            </a:r>
            <a:r>
              <a:rPr lang="pt-BR" dirty="0" err="1"/>
              <a:t>Count</a:t>
            </a:r>
            <a:r>
              <a:rPr lang="pt-BR" dirty="0"/>
              <a:t>:</a:t>
            </a:r>
          </a:p>
          <a:p>
            <a:pPr algn="ctr"/>
            <a:r>
              <a:rPr lang="en-US" dirty="0" err="1"/>
              <a:t>df.isnull</a:t>
            </a:r>
            <a:r>
              <a:rPr lang="en-US" dirty="0"/>
              <a:t>().sum()/</a:t>
            </a:r>
            <a:r>
              <a:rPr lang="en-US" dirty="0" err="1"/>
              <a:t>df.count</a:t>
            </a:r>
            <a:r>
              <a:rPr lang="en-US" dirty="0"/>
              <a:t>()*100</a:t>
            </a:r>
            <a:endParaRPr lang="pt-BR" dirty="0"/>
          </a:p>
        </p:txBody>
      </p:sp>
      <p:sp>
        <p:nvSpPr>
          <p:cNvPr id="9" name="Retângulo 8">
            <a:extLst>
              <a:ext uri="{FF2B5EF4-FFF2-40B4-BE49-F238E27FC236}">
                <a16:creationId xmlns:a16="http://schemas.microsoft.com/office/drawing/2014/main" id="{B7430E6D-192B-4020-BDA2-7DAF79673BA8}"/>
              </a:ext>
            </a:extLst>
          </p:cNvPr>
          <p:cNvSpPr/>
          <p:nvPr/>
        </p:nvSpPr>
        <p:spPr>
          <a:xfrm>
            <a:off x="6322516" y="4021486"/>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Orbit</a:t>
            </a:r>
            <a:r>
              <a:rPr lang="pt-BR" dirty="0"/>
              <a:t> </a:t>
            </a:r>
            <a:r>
              <a:rPr lang="pt-BR" dirty="0" err="1"/>
              <a:t>count</a:t>
            </a:r>
            <a:r>
              <a:rPr lang="pt-BR" dirty="0"/>
              <a:t>:</a:t>
            </a:r>
          </a:p>
          <a:p>
            <a:pPr algn="ctr"/>
            <a:r>
              <a:rPr lang="en-US" dirty="0"/>
              <a:t>df["Orbit"].</a:t>
            </a:r>
            <a:r>
              <a:rPr lang="en-US" dirty="0" err="1"/>
              <a:t>value_counts</a:t>
            </a:r>
            <a:r>
              <a:rPr lang="en-US" dirty="0"/>
              <a:t>()</a:t>
            </a:r>
            <a:endParaRPr lang="pt-BR" dirty="0"/>
          </a:p>
        </p:txBody>
      </p:sp>
      <p:sp>
        <p:nvSpPr>
          <p:cNvPr id="10" name="Retângulo 9">
            <a:extLst>
              <a:ext uri="{FF2B5EF4-FFF2-40B4-BE49-F238E27FC236}">
                <a16:creationId xmlns:a16="http://schemas.microsoft.com/office/drawing/2014/main" id="{893B59C9-EE88-4D84-B81A-D635B4F029EE}"/>
              </a:ext>
            </a:extLst>
          </p:cNvPr>
          <p:cNvSpPr/>
          <p:nvPr/>
        </p:nvSpPr>
        <p:spPr>
          <a:xfrm>
            <a:off x="6322515" y="4866085"/>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en-US" dirty="0"/>
              <a:t>Outcome</a:t>
            </a:r>
            <a:r>
              <a:rPr lang="pt-BR" dirty="0"/>
              <a:t> </a:t>
            </a:r>
            <a:r>
              <a:rPr lang="pt-BR" dirty="0" err="1"/>
              <a:t>count</a:t>
            </a:r>
            <a:r>
              <a:rPr lang="pt-BR" dirty="0"/>
              <a:t>:</a:t>
            </a:r>
          </a:p>
          <a:p>
            <a:pPr algn="ctr"/>
            <a:r>
              <a:rPr lang="en-US" dirty="0" err="1"/>
              <a:t>landing_outcomes</a:t>
            </a:r>
            <a:r>
              <a:rPr lang="en-US" dirty="0"/>
              <a:t> = df["Outcome"].</a:t>
            </a:r>
            <a:r>
              <a:rPr lang="en-US" dirty="0" err="1"/>
              <a:t>value_counts</a:t>
            </a:r>
            <a:r>
              <a:rPr lang="en-US" dirty="0"/>
              <a:t>()</a:t>
            </a:r>
          </a:p>
        </p:txBody>
      </p:sp>
      <p:sp>
        <p:nvSpPr>
          <p:cNvPr id="11" name="Retângulo 10">
            <a:extLst>
              <a:ext uri="{FF2B5EF4-FFF2-40B4-BE49-F238E27FC236}">
                <a16:creationId xmlns:a16="http://schemas.microsoft.com/office/drawing/2014/main" id="{9298801B-D8E5-42CC-BC4A-4FF8102A7699}"/>
              </a:ext>
            </a:extLst>
          </p:cNvPr>
          <p:cNvSpPr/>
          <p:nvPr/>
        </p:nvSpPr>
        <p:spPr>
          <a:xfrm>
            <a:off x="6322517" y="5763490"/>
            <a:ext cx="4637757" cy="788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 – </a:t>
            </a:r>
            <a:r>
              <a:rPr lang="en-US" dirty="0"/>
              <a:t>Outcome</a:t>
            </a:r>
            <a:r>
              <a:rPr lang="pt-BR" dirty="0"/>
              <a:t> </a:t>
            </a:r>
            <a:r>
              <a:rPr lang="pt-BR" dirty="0" err="1"/>
              <a:t>Condition</a:t>
            </a:r>
            <a:r>
              <a:rPr lang="pt-BR" dirty="0"/>
              <a:t>:</a:t>
            </a:r>
          </a:p>
          <a:p>
            <a:pPr algn="ctr"/>
            <a:r>
              <a:rPr lang="en-US" dirty="0" err="1"/>
              <a:t>landing_class</a:t>
            </a:r>
            <a:r>
              <a:rPr lang="en-US" dirty="0"/>
              <a:t> = </a:t>
            </a:r>
            <a:r>
              <a:rPr lang="en-US" dirty="0" err="1"/>
              <a:t>np.where</a:t>
            </a:r>
            <a:r>
              <a:rPr lang="en-US" dirty="0"/>
              <a:t>(df["Outcome"] == </a:t>
            </a:r>
            <a:r>
              <a:rPr lang="en-US" dirty="0" err="1"/>
              <a:t>bad_outcomes</a:t>
            </a:r>
            <a:r>
              <a:rPr lang="en-US" dirty="0"/>
              <a:t>, 0, 1)</a:t>
            </a:r>
          </a:p>
        </p:txBody>
      </p:sp>
      <p:sp>
        <p:nvSpPr>
          <p:cNvPr id="12" name="Seta: para Baixo 11">
            <a:extLst>
              <a:ext uri="{FF2B5EF4-FFF2-40B4-BE49-F238E27FC236}">
                <a16:creationId xmlns:a16="http://schemas.microsoft.com/office/drawing/2014/main" id="{AF98CE35-9C3B-4191-843F-64CDC0D0FC6F}"/>
              </a:ext>
            </a:extLst>
          </p:cNvPr>
          <p:cNvSpPr/>
          <p:nvPr/>
        </p:nvSpPr>
        <p:spPr>
          <a:xfrm>
            <a:off x="11726106" y="28724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Baixo 12">
            <a:extLst>
              <a:ext uri="{FF2B5EF4-FFF2-40B4-BE49-F238E27FC236}">
                <a16:creationId xmlns:a16="http://schemas.microsoft.com/office/drawing/2014/main" id="{A4676F67-9292-4673-A998-0656A99B3F16}"/>
              </a:ext>
            </a:extLst>
          </p:cNvPr>
          <p:cNvSpPr/>
          <p:nvPr/>
        </p:nvSpPr>
        <p:spPr>
          <a:xfrm>
            <a:off x="11726106" y="3702877"/>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Baixo 13">
            <a:extLst>
              <a:ext uri="{FF2B5EF4-FFF2-40B4-BE49-F238E27FC236}">
                <a16:creationId xmlns:a16="http://schemas.microsoft.com/office/drawing/2014/main" id="{6DB7D120-6DBB-45F8-8E6B-CB1FCC509D2E}"/>
              </a:ext>
            </a:extLst>
          </p:cNvPr>
          <p:cNvSpPr/>
          <p:nvPr/>
        </p:nvSpPr>
        <p:spPr>
          <a:xfrm>
            <a:off x="11726106" y="456342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4AA311CF-2E31-49FC-8DDA-9E2180F4A222}"/>
              </a:ext>
            </a:extLst>
          </p:cNvPr>
          <p:cNvSpPr/>
          <p:nvPr/>
        </p:nvSpPr>
        <p:spPr>
          <a:xfrm>
            <a:off x="11726102" y="548678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0623" y="1916482"/>
            <a:ext cx="5593211"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A request of type 'GET' is made to get the information back in a JSON format. After that, the JSON is transformed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in Pandas format, ready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1">
            <a:extLst>
              <a:ext uri="{FF2B5EF4-FFF2-40B4-BE49-F238E27FC236}">
                <a16:creationId xmlns:a16="http://schemas.microsoft.com/office/drawing/2014/main" id="{01EED5E1-662A-4CB9-B7A2-363AF506CB79}"/>
              </a:ext>
            </a:extLst>
          </p:cNvPr>
          <p:cNvSpPr/>
          <p:nvPr/>
        </p:nvSpPr>
        <p:spPr>
          <a:xfrm>
            <a:off x="6637482" y="1916482"/>
            <a:ext cx="4172480" cy="1014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spacex_url</a:t>
            </a:r>
            <a:r>
              <a:rPr lang="pt-BR" dirty="0"/>
              <a:t>="https://api.spacexdata.com/v4/</a:t>
            </a:r>
            <a:r>
              <a:rPr lang="pt-BR" dirty="0" err="1"/>
              <a:t>launches</a:t>
            </a:r>
            <a:r>
              <a:rPr lang="pt-BR" dirty="0"/>
              <a:t>/</a:t>
            </a:r>
            <a:r>
              <a:rPr lang="pt-BR" dirty="0" err="1"/>
              <a:t>past</a:t>
            </a:r>
            <a:r>
              <a:rPr lang="pt-BR" dirty="0"/>
              <a:t>"</a:t>
            </a:r>
          </a:p>
        </p:txBody>
      </p:sp>
      <p:sp>
        <p:nvSpPr>
          <p:cNvPr id="7" name="Retângulo 6">
            <a:extLst>
              <a:ext uri="{FF2B5EF4-FFF2-40B4-BE49-F238E27FC236}">
                <a16:creationId xmlns:a16="http://schemas.microsoft.com/office/drawing/2014/main" id="{504292F0-F18B-4A57-AEA6-B5AD54637F76}"/>
              </a:ext>
            </a:extLst>
          </p:cNvPr>
          <p:cNvSpPr/>
          <p:nvPr/>
        </p:nvSpPr>
        <p:spPr>
          <a:xfrm>
            <a:off x="6637482" y="3362434"/>
            <a:ext cx="4154576"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Requistion</a:t>
            </a:r>
            <a:r>
              <a:rPr lang="pt-BR" dirty="0"/>
              <a:t>:</a:t>
            </a:r>
          </a:p>
          <a:p>
            <a:pPr algn="ctr"/>
            <a:r>
              <a:rPr lang="pt-BR" dirty="0"/>
              <a:t>response = </a:t>
            </a:r>
            <a:r>
              <a:rPr lang="pt-BR" dirty="0" err="1"/>
              <a:t>requests.get</a:t>
            </a:r>
            <a:r>
              <a:rPr lang="pt-BR" dirty="0"/>
              <a:t>(</a:t>
            </a:r>
            <a:r>
              <a:rPr lang="pt-BR" dirty="0" err="1"/>
              <a:t>spacex_url</a:t>
            </a:r>
            <a:r>
              <a:rPr lang="pt-BR" dirty="0"/>
              <a:t>)</a:t>
            </a:r>
          </a:p>
        </p:txBody>
      </p:sp>
      <p:sp>
        <p:nvSpPr>
          <p:cNvPr id="8" name="Retângulo 7">
            <a:extLst>
              <a:ext uri="{FF2B5EF4-FFF2-40B4-BE49-F238E27FC236}">
                <a16:creationId xmlns:a16="http://schemas.microsoft.com/office/drawing/2014/main" id="{0AF7C4F8-E71E-432E-8061-6A160F12A079}"/>
              </a:ext>
            </a:extLst>
          </p:cNvPr>
          <p:cNvSpPr/>
          <p:nvPr/>
        </p:nvSpPr>
        <p:spPr>
          <a:xfrm>
            <a:off x="6637482" y="4664338"/>
            <a:ext cx="4154577"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json_normalize</a:t>
            </a:r>
            <a:r>
              <a:rPr lang="pt-BR" dirty="0"/>
              <a:t>:</a:t>
            </a:r>
          </a:p>
          <a:p>
            <a:pPr algn="ctr"/>
            <a:r>
              <a:rPr lang="pt-BR" dirty="0"/>
              <a:t>data = </a:t>
            </a:r>
            <a:r>
              <a:rPr lang="pt-BR" dirty="0" err="1"/>
              <a:t>pd.json_normalize</a:t>
            </a:r>
            <a:r>
              <a:rPr lang="pt-BR" dirty="0"/>
              <a:t>(</a:t>
            </a:r>
            <a:r>
              <a:rPr lang="pt-BR" dirty="0" err="1"/>
              <a:t>response.json</a:t>
            </a:r>
            <a:r>
              <a:rPr lang="pt-BR" dirty="0"/>
              <a:t>())</a:t>
            </a:r>
          </a:p>
        </p:txBody>
      </p:sp>
      <p:sp>
        <p:nvSpPr>
          <p:cNvPr id="9" name="Seta: para Baixo 8">
            <a:extLst>
              <a:ext uri="{FF2B5EF4-FFF2-40B4-BE49-F238E27FC236}">
                <a16:creationId xmlns:a16="http://schemas.microsoft.com/office/drawing/2014/main" id="{48824FD1-5486-4FDF-BADB-05F1133C8C95}"/>
              </a:ext>
            </a:extLst>
          </p:cNvPr>
          <p:cNvSpPr/>
          <p:nvPr/>
        </p:nvSpPr>
        <p:spPr>
          <a:xfrm>
            <a:off x="8491845" y="298529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0D5AB00-8949-44A2-A291-454F321B5840}"/>
              </a:ext>
            </a:extLst>
          </p:cNvPr>
          <p:cNvSpPr/>
          <p:nvPr/>
        </p:nvSpPr>
        <p:spPr>
          <a:xfrm>
            <a:off x="8495328" y="428936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tângulo 6">
            <a:extLst>
              <a:ext uri="{FF2B5EF4-FFF2-40B4-BE49-F238E27FC236}">
                <a16:creationId xmlns:a16="http://schemas.microsoft.com/office/drawing/2014/main" id="{E5C83555-EB7F-44B0-B421-D020A348CE7A}"/>
              </a:ext>
            </a:extLst>
          </p:cNvPr>
          <p:cNvSpPr/>
          <p:nvPr/>
        </p:nvSpPr>
        <p:spPr>
          <a:xfrm>
            <a:off x="5718963" y="1393700"/>
            <a:ext cx="5991616" cy="1080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static_url</a:t>
            </a:r>
            <a:r>
              <a:rPr lang="pt-BR" dirty="0"/>
              <a:t>="https://en.wikipedia.org/w/</a:t>
            </a:r>
            <a:r>
              <a:rPr lang="pt-BR" dirty="0" err="1"/>
              <a:t>index.php?title</a:t>
            </a:r>
            <a:r>
              <a:rPr lang="pt-BR" dirty="0"/>
              <a:t>=List_of_Falcon_9_and_Falcon_Heavy_launches&amp;oldid=1027686922"</a:t>
            </a:r>
          </a:p>
        </p:txBody>
      </p:sp>
      <p:sp>
        <p:nvSpPr>
          <p:cNvPr id="8" name="Seta: para Baixo 7">
            <a:extLst>
              <a:ext uri="{FF2B5EF4-FFF2-40B4-BE49-F238E27FC236}">
                <a16:creationId xmlns:a16="http://schemas.microsoft.com/office/drawing/2014/main" id="{D9980897-8EFF-435F-9B86-9A23D4AEADE7}"/>
              </a:ext>
            </a:extLst>
          </p:cNvPr>
          <p:cNvSpPr/>
          <p:nvPr/>
        </p:nvSpPr>
        <p:spPr>
          <a:xfrm>
            <a:off x="8601344" y="2553793"/>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B51FFEB7-D932-4DBD-9D0A-6181F04F6065}"/>
              </a:ext>
            </a:extLst>
          </p:cNvPr>
          <p:cNvSpPr/>
          <p:nvPr/>
        </p:nvSpPr>
        <p:spPr>
          <a:xfrm>
            <a:off x="6357791" y="2902633"/>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Requisition</a:t>
            </a:r>
            <a:r>
              <a:rPr lang="pt-BR" dirty="0"/>
              <a:t>:</a:t>
            </a:r>
          </a:p>
          <a:p>
            <a:pPr algn="ctr"/>
            <a:r>
              <a:rPr lang="pt-BR" dirty="0"/>
              <a:t>response = </a:t>
            </a:r>
            <a:r>
              <a:rPr lang="pt-BR" dirty="0" err="1"/>
              <a:t>requests.get</a:t>
            </a:r>
            <a:r>
              <a:rPr lang="pt-BR" dirty="0"/>
              <a:t>(</a:t>
            </a:r>
            <a:r>
              <a:rPr lang="pt-BR" dirty="0" err="1"/>
              <a:t>static_url</a:t>
            </a:r>
            <a:r>
              <a:rPr lang="pt-BR" dirty="0"/>
              <a:t>)</a:t>
            </a:r>
          </a:p>
        </p:txBody>
      </p:sp>
      <p:sp>
        <p:nvSpPr>
          <p:cNvPr id="10" name="Retângulo 9">
            <a:extLst>
              <a:ext uri="{FF2B5EF4-FFF2-40B4-BE49-F238E27FC236}">
                <a16:creationId xmlns:a16="http://schemas.microsoft.com/office/drawing/2014/main" id="{1B8D3038-008B-47FF-861E-03D14DDC9BCB}"/>
              </a:ext>
            </a:extLst>
          </p:cNvPr>
          <p:cNvSpPr/>
          <p:nvPr/>
        </p:nvSpPr>
        <p:spPr>
          <a:xfrm>
            <a:off x="6357791" y="4273979"/>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Transform</a:t>
            </a:r>
            <a:r>
              <a:rPr lang="pt-BR" dirty="0"/>
              <a:t> in </a:t>
            </a:r>
            <a:r>
              <a:rPr lang="pt-BR" dirty="0" err="1"/>
              <a:t>list</a:t>
            </a:r>
            <a:r>
              <a:rPr lang="pt-BR" dirty="0"/>
              <a:t>:</a:t>
            </a:r>
          </a:p>
          <a:p>
            <a:pPr algn="ctr"/>
            <a:r>
              <a:rPr lang="pt-BR" dirty="0" err="1"/>
              <a:t>soup</a:t>
            </a:r>
            <a:r>
              <a:rPr lang="pt-BR" dirty="0"/>
              <a:t> = </a:t>
            </a:r>
            <a:r>
              <a:rPr lang="pt-BR" dirty="0" err="1"/>
              <a:t>BeautifulSoup</a:t>
            </a:r>
            <a:r>
              <a:rPr lang="pt-BR" dirty="0"/>
              <a:t>(</a:t>
            </a:r>
            <a:r>
              <a:rPr lang="pt-BR" dirty="0" err="1"/>
              <a:t>response.text</a:t>
            </a:r>
            <a:r>
              <a:rPr lang="pt-BR" dirty="0"/>
              <a:t>, "</a:t>
            </a:r>
            <a:r>
              <a:rPr lang="pt-BR" dirty="0" err="1"/>
              <a:t>html.parser</a:t>
            </a:r>
            <a:r>
              <a:rPr lang="pt-BR" dirty="0"/>
              <a:t>")</a:t>
            </a:r>
          </a:p>
        </p:txBody>
      </p:sp>
      <p:sp>
        <p:nvSpPr>
          <p:cNvPr id="13" name="Retângulo 12">
            <a:extLst>
              <a:ext uri="{FF2B5EF4-FFF2-40B4-BE49-F238E27FC236}">
                <a16:creationId xmlns:a16="http://schemas.microsoft.com/office/drawing/2014/main" id="{107C01CE-5123-4372-8AE1-EAF24AEAE956}"/>
              </a:ext>
            </a:extLst>
          </p:cNvPr>
          <p:cNvSpPr/>
          <p:nvPr/>
        </p:nvSpPr>
        <p:spPr>
          <a:xfrm>
            <a:off x="6357791" y="5670377"/>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pt-BR" dirty="0" err="1"/>
              <a:t>Transform</a:t>
            </a:r>
            <a:r>
              <a:rPr lang="pt-BR" dirty="0"/>
              <a:t> in </a:t>
            </a:r>
            <a:r>
              <a:rPr lang="pt-BR" dirty="0" err="1"/>
              <a:t>df</a:t>
            </a:r>
            <a:r>
              <a:rPr lang="pt-BR" dirty="0"/>
              <a:t>:</a:t>
            </a:r>
          </a:p>
          <a:p>
            <a:pPr algn="ctr"/>
            <a:r>
              <a:rPr lang="pt-BR" dirty="0" err="1"/>
              <a:t>html_tables</a:t>
            </a:r>
            <a:r>
              <a:rPr lang="pt-BR" dirty="0"/>
              <a:t> = </a:t>
            </a:r>
            <a:r>
              <a:rPr lang="pt-BR" dirty="0" err="1"/>
              <a:t>soup.find_all</a:t>
            </a:r>
            <a:r>
              <a:rPr lang="pt-BR" dirty="0"/>
              <a:t>('</a:t>
            </a:r>
            <a:r>
              <a:rPr lang="pt-BR" dirty="0" err="1"/>
              <a:t>table</a:t>
            </a:r>
            <a:r>
              <a:rPr lang="pt-BR" dirty="0"/>
              <a:t>')</a:t>
            </a:r>
          </a:p>
        </p:txBody>
      </p:sp>
      <p:sp>
        <p:nvSpPr>
          <p:cNvPr id="14" name="Seta: para Baixo 13">
            <a:extLst>
              <a:ext uri="{FF2B5EF4-FFF2-40B4-BE49-F238E27FC236}">
                <a16:creationId xmlns:a16="http://schemas.microsoft.com/office/drawing/2014/main" id="{7912937E-12DB-4ABA-A3C8-0F8F3AFD7D9F}"/>
              </a:ext>
            </a:extLst>
          </p:cNvPr>
          <p:cNvSpPr/>
          <p:nvPr/>
        </p:nvSpPr>
        <p:spPr>
          <a:xfrm>
            <a:off x="8601344" y="39239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89EABCC1-B5E7-45B8-8893-95C916755B92}"/>
              </a:ext>
            </a:extLst>
          </p:cNvPr>
          <p:cNvSpPr/>
          <p:nvPr/>
        </p:nvSpPr>
        <p:spPr>
          <a:xfrm>
            <a:off x="8601344" y="5304970"/>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676</TotalTime>
  <Words>1675</Words>
  <Application>Microsoft Office PowerPoint</Application>
  <PresentationFormat>Widescreen</PresentationFormat>
  <Paragraphs>240</Paragraphs>
  <Slides>47</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Cleiton Rocha</cp:lastModifiedBy>
  <cp:revision>194</cp:revision>
  <dcterms:created xsi:type="dcterms:W3CDTF">2021-04-29T18:58:34Z</dcterms:created>
  <dcterms:modified xsi:type="dcterms:W3CDTF">2021-12-25T21:44:31Z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